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08B0-4496-4F98-8935-2EDA33B51B3D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4724-D995-4CB4-9FDE-8F46BF69EC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DE01-819E-481C-B346-FA71E6314306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4433-AAF4-4939-A235-B490850B610E}" type="datetimeFigureOut">
              <a:rPr lang="es-ES" smtClean="0"/>
              <a:pPr/>
              <a:t>14/02/2017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46F4-864E-4D53-BBA5-E67D16E4D7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8 Grupo"/>
          <p:cNvGrpSpPr/>
          <p:nvPr/>
        </p:nvGrpSpPr>
        <p:grpSpPr>
          <a:xfrm>
            <a:off x="-142900" y="0"/>
            <a:ext cx="6858048" cy="9144000"/>
            <a:chOff x="-160924" y="0"/>
            <a:chExt cx="6858048" cy="9144000"/>
          </a:xfrm>
        </p:grpSpPr>
        <p:pic>
          <p:nvPicPr>
            <p:cNvPr id="3" name="2 Imagen" descr="Fons plantilla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60924" y="0"/>
              <a:ext cx="6840000" cy="9144000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3053786" y="1785918"/>
              <a:ext cx="3643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dirty="0">
                  <a:solidFill>
                    <a:schemeClr val="tx2">
                      <a:lumMod val="75000"/>
                    </a:schemeClr>
                  </a:solidFill>
                </a:rPr>
                <a:t>                  </a:t>
              </a:r>
              <a:r>
                <a:rPr lang="ca-ES" sz="2400" dirty="0" err="1">
                  <a:solidFill>
                    <a:schemeClr val="tx2">
                      <a:lumMod val="75000"/>
                    </a:schemeClr>
                  </a:solidFill>
                </a:rPr>
                <a:t>Portium</a:t>
              </a:r>
              <a:r>
                <a:rPr lang="ca-ES" sz="2400" dirty="0">
                  <a:solidFill>
                    <a:schemeClr val="tx2">
                      <a:lumMod val="75000"/>
                    </a:schemeClr>
                  </a:solidFill>
                </a:rPr>
                <a:t> B/Nat</a:t>
              </a:r>
            </a:p>
          </p:txBody>
        </p:sp>
      </p:grpSp>
      <p:pic>
        <p:nvPicPr>
          <p:cNvPr id="1027" name="Picture 3" descr="G:\public\Raventos Rosell, S.L\Fotos\Caves\portium brut na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01" y="1928794"/>
            <a:ext cx="3308349" cy="670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>
            <a:off x="4500570" y="4857752"/>
            <a:ext cx="21431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 err="1"/>
              <a:t>Logistic</a:t>
            </a:r>
            <a:r>
              <a:rPr lang="es-ES" sz="1100" b="1" dirty="0"/>
              <a:t>  </a:t>
            </a:r>
            <a:r>
              <a:rPr lang="es-ES" sz="1100" b="1" dirty="0" err="1"/>
              <a:t>information</a:t>
            </a:r>
            <a:r>
              <a:rPr lang="es-ES" sz="1100" b="1" dirty="0"/>
              <a:t>:</a:t>
            </a:r>
          </a:p>
          <a:p>
            <a:r>
              <a:rPr lang="es-ES" sz="1100" b="1" dirty="0" err="1"/>
              <a:t>Bottle</a:t>
            </a:r>
            <a:r>
              <a:rPr lang="es-ES" sz="1100" b="1" dirty="0"/>
              <a:t>:</a:t>
            </a:r>
          </a:p>
          <a:p>
            <a:r>
              <a:rPr lang="es-ES" sz="1100" dirty="0" err="1"/>
              <a:t>Height</a:t>
            </a:r>
            <a:r>
              <a:rPr lang="es-ES" sz="1100" dirty="0"/>
              <a:t>; 320 mm.</a:t>
            </a:r>
          </a:p>
          <a:p>
            <a:r>
              <a:rPr lang="es-ES" sz="1100" dirty="0" err="1"/>
              <a:t>Diameter</a:t>
            </a:r>
            <a:r>
              <a:rPr lang="es-ES" sz="1100" dirty="0"/>
              <a:t>; 88,4 mm.</a:t>
            </a:r>
          </a:p>
          <a:p>
            <a:r>
              <a:rPr lang="es-ES" sz="1100" dirty="0" err="1"/>
              <a:t>Empty</a:t>
            </a:r>
            <a:r>
              <a:rPr lang="es-ES" sz="1100" dirty="0"/>
              <a:t> </a:t>
            </a:r>
            <a:r>
              <a:rPr lang="es-ES" sz="1100" dirty="0" err="1"/>
              <a:t>bottle</a:t>
            </a:r>
            <a:r>
              <a:rPr lang="es-ES" sz="1100" dirty="0"/>
              <a:t> </a:t>
            </a:r>
            <a:r>
              <a:rPr lang="es-ES" sz="1100" dirty="0" err="1"/>
              <a:t>weight</a:t>
            </a:r>
            <a:r>
              <a:rPr lang="es-ES" sz="1100" dirty="0"/>
              <a:t>;  900g.</a:t>
            </a:r>
          </a:p>
          <a:p>
            <a:r>
              <a:rPr lang="es-ES" sz="1100" dirty="0"/>
              <a:t>Full </a:t>
            </a:r>
            <a:r>
              <a:rPr lang="es-ES" sz="1100" dirty="0" err="1"/>
              <a:t>bottle</a:t>
            </a:r>
            <a:r>
              <a:rPr lang="es-ES" sz="1100" dirty="0"/>
              <a:t> </a:t>
            </a:r>
            <a:r>
              <a:rPr lang="es-ES" sz="1100" dirty="0" err="1"/>
              <a:t>weight</a:t>
            </a:r>
            <a:r>
              <a:rPr lang="es-ES" sz="1100" dirty="0"/>
              <a:t>; 1640 g.</a:t>
            </a:r>
          </a:p>
          <a:p>
            <a:r>
              <a:rPr lang="es-ES" sz="1100" dirty="0" err="1"/>
              <a:t>Bottle</a:t>
            </a:r>
            <a:r>
              <a:rPr lang="es-ES" sz="1100" dirty="0"/>
              <a:t> </a:t>
            </a:r>
            <a:r>
              <a:rPr lang="es-ES" sz="1100" dirty="0" err="1"/>
              <a:t>capacity</a:t>
            </a:r>
            <a:r>
              <a:rPr lang="es-ES" sz="1100" dirty="0"/>
              <a:t>;  750 ml.</a:t>
            </a:r>
          </a:p>
          <a:p>
            <a:r>
              <a:rPr lang="es-ES" sz="1100" dirty="0"/>
              <a:t>Cork </a:t>
            </a:r>
            <a:r>
              <a:rPr lang="es-ES" sz="1100" dirty="0" err="1"/>
              <a:t>type</a:t>
            </a:r>
            <a:r>
              <a:rPr lang="es-ES" sz="1100" dirty="0"/>
              <a:t>: 1 </a:t>
            </a:r>
            <a:r>
              <a:rPr lang="es-ES" sz="1100" dirty="0" err="1"/>
              <a:t>washer</a:t>
            </a:r>
            <a:endParaRPr lang="es-ES" sz="1100" dirty="0"/>
          </a:p>
          <a:p>
            <a:r>
              <a:rPr lang="es-ES" sz="1100" dirty="0"/>
              <a:t>EAN </a:t>
            </a:r>
            <a:r>
              <a:rPr lang="es-ES" sz="1100" dirty="0" err="1"/>
              <a:t>Code</a:t>
            </a:r>
            <a:r>
              <a:rPr lang="es-ES" sz="1100" dirty="0"/>
              <a:t> </a:t>
            </a:r>
            <a:r>
              <a:rPr lang="es-ES" sz="1100" dirty="0" err="1"/>
              <a:t>Bot</a:t>
            </a:r>
            <a:r>
              <a:rPr lang="es-ES" sz="1100" dirty="0"/>
              <a:t> .8425070001368</a:t>
            </a:r>
          </a:p>
          <a:p>
            <a:r>
              <a:rPr lang="es-ES" sz="1100" b="1" dirty="0" err="1"/>
              <a:t>Boxs</a:t>
            </a:r>
            <a:r>
              <a:rPr lang="es-ES" sz="1100" b="1" dirty="0"/>
              <a:t>:</a:t>
            </a:r>
          </a:p>
          <a:p>
            <a:r>
              <a:rPr lang="es-ES" sz="1100" dirty="0" err="1"/>
              <a:t>Height</a:t>
            </a:r>
            <a:r>
              <a:rPr lang="es-ES" sz="1100" dirty="0"/>
              <a:t>; 325 mm.</a:t>
            </a:r>
          </a:p>
          <a:p>
            <a:r>
              <a:rPr lang="es-ES" sz="1100" dirty="0" err="1"/>
              <a:t>Length</a:t>
            </a:r>
            <a:r>
              <a:rPr lang="es-ES" sz="1100" dirty="0"/>
              <a:t>; 270 mm.</a:t>
            </a:r>
          </a:p>
          <a:p>
            <a:r>
              <a:rPr lang="es-ES" sz="1100" dirty="0" err="1"/>
              <a:t>Width</a:t>
            </a:r>
            <a:r>
              <a:rPr lang="es-ES" sz="1100" dirty="0"/>
              <a:t>; 185 mm.</a:t>
            </a:r>
          </a:p>
          <a:p>
            <a:r>
              <a:rPr lang="es-ES" sz="1100" dirty="0" err="1"/>
              <a:t>Bott</a:t>
            </a:r>
            <a:r>
              <a:rPr lang="es-ES" sz="1100" dirty="0"/>
              <a:t>  </a:t>
            </a:r>
            <a:r>
              <a:rPr lang="es-ES" sz="1100" dirty="0" err="1"/>
              <a:t>for</a:t>
            </a:r>
            <a:r>
              <a:rPr lang="es-ES" sz="1100" dirty="0"/>
              <a:t> box; 6 </a:t>
            </a:r>
            <a:r>
              <a:rPr lang="es-ES" sz="1100" dirty="0" err="1"/>
              <a:t>bottles</a:t>
            </a:r>
            <a:endParaRPr lang="es-ES" sz="1100" dirty="0"/>
          </a:p>
          <a:p>
            <a:r>
              <a:rPr lang="es-ES" sz="1100" dirty="0"/>
              <a:t>Full box </a:t>
            </a:r>
            <a:r>
              <a:rPr lang="es-ES" sz="1100" dirty="0" err="1"/>
              <a:t>weigh</a:t>
            </a:r>
            <a:r>
              <a:rPr lang="es-ES" sz="1100" dirty="0"/>
              <a:t>* 6 </a:t>
            </a:r>
            <a:r>
              <a:rPr lang="es-ES" sz="1100" dirty="0" err="1"/>
              <a:t>bottles</a:t>
            </a:r>
            <a:r>
              <a:rPr lang="es-ES" sz="1100" dirty="0"/>
              <a:t>; 10,1 kg.</a:t>
            </a:r>
          </a:p>
          <a:p>
            <a:r>
              <a:rPr lang="es-ES" sz="1100" dirty="0"/>
              <a:t>Código EAN 68425070001360</a:t>
            </a:r>
          </a:p>
          <a:p>
            <a:r>
              <a:rPr lang="es-ES" sz="1100" b="1" dirty="0"/>
              <a:t>Europalet:</a:t>
            </a:r>
            <a:r>
              <a:rPr lang="es-ES" sz="1100" dirty="0"/>
              <a:t> </a:t>
            </a:r>
          </a:p>
          <a:p>
            <a:r>
              <a:rPr lang="es-ES" sz="1100" dirty="0" err="1"/>
              <a:t>Height</a:t>
            </a:r>
            <a:r>
              <a:rPr lang="es-ES" sz="1100" dirty="0"/>
              <a:t>; 1770 mm.</a:t>
            </a:r>
          </a:p>
          <a:p>
            <a:r>
              <a:rPr lang="es-ES" sz="1100" dirty="0"/>
              <a:t>Boxes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storey</a:t>
            </a:r>
            <a:r>
              <a:rPr lang="es-ES" sz="1100" dirty="0"/>
              <a:t>; 17</a:t>
            </a:r>
          </a:p>
          <a:p>
            <a:r>
              <a:rPr lang="es-ES" sz="1100" dirty="0" err="1"/>
              <a:t>Storeys</a:t>
            </a:r>
            <a:r>
              <a:rPr lang="es-ES" sz="1100" dirty="0"/>
              <a:t>; 5</a:t>
            </a:r>
          </a:p>
          <a:p>
            <a:r>
              <a:rPr lang="es-ES" sz="1100" dirty="0"/>
              <a:t>Boxes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palet</a:t>
            </a:r>
            <a:r>
              <a:rPr lang="es-ES" sz="1100" dirty="0"/>
              <a:t>; 85</a:t>
            </a:r>
          </a:p>
          <a:p>
            <a:r>
              <a:rPr lang="es-ES" sz="1100" dirty="0"/>
              <a:t>Total </a:t>
            </a:r>
            <a:r>
              <a:rPr lang="es-ES" sz="1100" dirty="0" err="1"/>
              <a:t>estimated</a:t>
            </a:r>
            <a:r>
              <a:rPr lang="es-ES" sz="1100" dirty="0"/>
              <a:t> </a:t>
            </a:r>
            <a:r>
              <a:rPr lang="es-ES" sz="1100" dirty="0" err="1"/>
              <a:t>weight</a:t>
            </a:r>
            <a:r>
              <a:rPr lang="es-ES" sz="1100" dirty="0"/>
              <a:t>.; 879 kg.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2857488"/>
            <a:ext cx="278605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/>
              <a:t>Origin:  D.O. Cava, </a:t>
            </a:r>
            <a:r>
              <a:rPr lang="en-US" sz="1200" b="1" i="1" dirty="0" err="1"/>
              <a:t>Catalunya</a:t>
            </a:r>
            <a:r>
              <a:rPr lang="en-US" sz="1200" b="1" i="1" dirty="0"/>
              <a:t>, Barcelona</a:t>
            </a:r>
          </a:p>
          <a:p>
            <a:r>
              <a:rPr lang="en-US" sz="1200" b="1" i="1" dirty="0"/>
              <a:t>Spain.</a:t>
            </a:r>
          </a:p>
          <a:p>
            <a:r>
              <a:rPr lang="en-US" sz="1100" b="1" dirty="0"/>
              <a:t>Varietal content:;</a:t>
            </a:r>
            <a:endParaRPr lang="es-ES" sz="1100" dirty="0"/>
          </a:p>
          <a:p>
            <a:endParaRPr lang="es-ES" sz="1100"/>
          </a:p>
          <a:p>
            <a:r>
              <a:rPr lang="es-ES" sz="1100"/>
              <a:t>30</a:t>
            </a:r>
            <a:r>
              <a:rPr lang="es-ES" sz="1100" dirty="0"/>
              <a:t>% </a:t>
            </a:r>
            <a:r>
              <a:rPr lang="es-ES" sz="1100" dirty="0" err="1"/>
              <a:t>Xarel·lo</a:t>
            </a:r>
            <a:r>
              <a:rPr lang="es-ES" sz="1100" dirty="0"/>
              <a:t> </a:t>
            </a:r>
          </a:p>
          <a:p>
            <a:r>
              <a:rPr lang="es-ES" sz="1100" dirty="0"/>
              <a:t>45% </a:t>
            </a:r>
            <a:r>
              <a:rPr lang="es-ES" sz="1100" dirty="0" err="1"/>
              <a:t>Macabeu</a:t>
            </a:r>
            <a:endParaRPr lang="es-ES" sz="1100" dirty="0"/>
          </a:p>
          <a:p>
            <a:r>
              <a:rPr lang="es-ES" sz="1100" dirty="0"/>
              <a:t>5% </a:t>
            </a:r>
            <a:r>
              <a:rPr lang="es-ES" sz="1100" dirty="0" err="1"/>
              <a:t>Chardonnay</a:t>
            </a:r>
            <a:r>
              <a:rPr lang="es-ES" sz="1100" dirty="0"/>
              <a:t> </a:t>
            </a:r>
          </a:p>
          <a:p>
            <a:r>
              <a:rPr lang="es-ES" sz="1100" dirty="0"/>
              <a:t>20% Parellada </a:t>
            </a:r>
          </a:p>
          <a:p>
            <a:endParaRPr lang="en-US" sz="1100" b="1" dirty="0"/>
          </a:p>
          <a:p>
            <a:r>
              <a:rPr lang="en-US" sz="1100" b="1" dirty="0"/>
              <a:t>Vineyard  features:</a:t>
            </a:r>
          </a:p>
          <a:p>
            <a:r>
              <a:rPr lang="en-US" sz="1100" dirty="0"/>
              <a:t>The country house where our </a:t>
            </a:r>
            <a:r>
              <a:rPr lang="es-ES" sz="1100" dirty="0"/>
              <a:t>cavas are</a:t>
            </a:r>
          </a:p>
          <a:p>
            <a:r>
              <a:rPr lang="en-US" sz="1100" dirty="0"/>
              <a:t>Located is surrounded by vineyards that</a:t>
            </a:r>
          </a:p>
          <a:p>
            <a:r>
              <a:rPr lang="en-US" sz="1100" dirty="0"/>
              <a:t>Cover around 50 hectares. Being so close</a:t>
            </a:r>
          </a:p>
          <a:p>
            <a:r>
              <a:rPr lang="en-US" sz="1100" dirty="0"/>
              <a:t>To the field allows a fast collection of</a:t>
            </a:r>
          </a:p>
          <a:p>
            <a:r>
              <a:rPr lang="en-US" sz="1100" dirty="0"/>
              <a:t>The grape at it´s best condition.</a:t>
            </a:r>
          </a:p>
          <a:p>
            <a:r>
              <a:rPr lang="en-US" sz="1100" dirty="0"/>
              <a:t>Most of the vineyards were planted during the late 80´S.These plantations</a:t>
            </a:r>
          </a:p>
          <a:p>
            <a:r>
              <a:rPr lang="en-US" sz="1100" dirty="0"/>
              <a:t>Are located on a clay-loam soil</a:t>
            </a:r>
          </a:p>
          <a:p>
            <a:r>
              <a:rPr lang="en-US" sz="1100" b="1" dirty="0"/>
              <a:t>TECHNICAL  FEATURES:</a:t>
            </a:r>
          </a:p>
          <a:p>
            <a:r>
              <a:rPr lang="en-US" sz="1100" dirty="0"/>
              <a:t>Alcohol by  volume; 11,5 % </a:t>
            </a:r>
            <a:r>
              <a:rPr lang="en-US" sz="1100" dirty="0" err="1"/>
              <a:t>vol</a:t>
            </a:r>
            <a:endParaRPr lang="en-US" sz="1100" dirty="0"/>
          </a:p>
          <a:p>
            <a:r>
              <a:rPr lang="en-US" sz="1100" dirty="0"/>
              <a:t>Acidity;  6 g/l</a:t>
            </a:r>
          </a:p>
          <a:p>
            <a:r>
              <a:rPr lang="en-US" sz="1100" dirty="0"/>
              <a:t>Total Sugar ; 2 g/l</a:t>
            </a:r>
          </a:p>
          <a:p>
            <a:r>
              <a:rPr lang="en-US" sz="1100" dirty="0" err="1"/>
              <a:t>Sorbic</a:t>
            </a:r>
            <a:r>
              <a:rPr lang="en-US" sz="1100" dirty="0"/>
              <a:t>  Acid: No</a:t>
            </a:r>
          </a:p>
          <a:p>
            <a:r>
              <a:rPr lang="en-US" sz="1100" dirty="0"/>
              <a:t>Aging: At least 9 months</a:t>
            </a:r>
          </a:p>
          <a:p>
            <a:r>
              <a:rPr lang="es-ES" sz="1100" b="1" dirty="0" err="1"/>
              <a:t>Tasting</a:t>
            </a:r>
            <a:r>
              <a:rPr lang="es-ES" sz="1100" b="1" dirty="0"/>
              <a:t> notes:</a:t>
            </a:r>
          </a:p>
          <a:p>
            <a:r>
              <a:rPr lang="en-US" sz="1100" dirty="0"/>
              <a:t>Of a pale straw color, with a white Fresh fruit aroma and a light pastry.</a:t>
            </a:r>
          </a:p>
          <a:p>
            <a:r>
              <a:rPr lang="en-US" sz="1100" dirty="0"/>
              <a:t>Base due to it´s aging with lees during The second fermentation. </a:t>
            </a:r>
          </a:p>
          <a:p>
            <a:r>
              <a:rPr lang="en-US" sz="1100" dirty="0"/>
              <a:t>In the palate, it´s a fresh cava, dry and witch a pleasant acidity.</a:t>
            </a:r>
            <a:endParaRPr lang="es-ES"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290</Words>
  <Application>Microsoft Office PowerPoint</Application>
  <PresentationFormat>Presentación en pantalla (4:3)</PresentationFormat>
  <Paragraphs>51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produccio</dc:creator>
  <cp:lastModifiedBy>Lobillo</cp:lastModifiedBy>
  <cp:revision>13</cp:revision>
  <dcterms:created xsi:type="dcterms:W3CDTF">2017-01-13T12:02:49Z</dcterms:created>
  <dcterms:modified xsi:type="dcterms:W3CDTF">2017-02-14T15:50:57Z</dcterms:modified>
</cp:coreProperties>
</file>